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70" r:id="rId11"/>
    <p:sldId id="269" r:id="rId12"/>
    <p:sldId id="263" r:id="rId13"/>
    <p:sldId id="266" r:id="rId14"/>
    <p:sldId id="264" r:id="rId15"/>
    <p:sldId id="265" r:id="rId16"/>
  </p:sldIdLst>
  <p:sldSz cx="18288000" cy="10287000"/>
  <p:notesSz cx="6858000" cy="9144000"/>
  <p:embeddedFontLst>
    <p:embeddedFont>
      <p:font typeface="210 옥탑방" panose="020B0600000101010101" charset="-127"/>
      <p:regular r:id="rId18"/>
    </p:embeddedFont>
    <p:embeddedFont>
      <p:font typeface="Source Han Sans KR" panose="020B0600000101010101" charset="-127"/>
      <p:regular r:id="rId19"/>
    </p:embeddedFont>
    <p:embeddedFont>
      <p:font typeface="Source Han Sans KR Bold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B35BB-94AA-49ED-AD12-9CD04C4F2F8F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92DC5-D569-472C-9E5E-D2178C2840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32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파이썬 언어로 </a:t>
            </a:r>
            <a:r>
              <a:rPr lang="ko-KR" altLang="en-US" dirty="0" err="1"/>
              <a:t>셀레니움과</a:t>
            </a:r>
            <a:r>
              <a:rPr lang="ko-KR" altLang="en-US" dirty="0"/>
              <a:t> 크롬 드라이버를 통해 </a:t>
            </a:r>
            <a:r>
              <a:rPr lang="ko-KR" altLang="en-US" dirty="0" err="1"/>
              <a:t>크롤링을</a:t>
            </a:r>
            <a:r>
              <a:rPr lang="ko-KR" altLang="en-US" dirty="0"/>
              <a:t> 하였고</a:t>
            </a:r>
          </a:p>
          <a:p>
            <a:r>
              <a:rPr lang="ko-KR" altLang="en-US" dirty="0" err="1"/>
              <a:t>파이몽고</a:t>
            </a:r>
            <a:r>
              <a:rPr lang="ko-KR" altLang="en-US" dirty="0"/>
              <a:t> 라이브러리를 활용하여 몽고 </a:t>
            </a:r>
            <a:r>
              <a:rPr lang="ko-KR" altLang="en-US" dirty="0" err="1"/>
              <a:t>디비와</a:t>
            </a:r>
            <a:r>
              <a:rPr lang="ko-KR" altLang="en-US" dirty="0"/>
              <a:t> 연동하였습니다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프론트엔드</a:t>
            </a:r>
            <a:r>
              <a:rPr lang="ko-KR" altLang="en-US" dirty="0"/>
              <a:t> 단에서 </a:t>
            </a:r>
            <a:r>
              <a:rPr lang="ko-KR" altLang="en-US" dirty="0" err="1"/>
              <a:t>리액트와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단에서 플라스크를 사용하여 웹사이트 제작을 하였고 </a:t>
            </a:r>
            <a:r>
              <a:rPr lang="ko-KR" altLang="en-US" dirty="0" err="1"/>
              <a:t>디스코드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통해 실시간 공격 정보를 알려주는 </a:t>
            </a:r>
            <a:r>
              <a:rPr lang="ko-KR" altLang="en-US" dirty="0" err="1"/>
              <a:t>알림봇과</a:t>
            </a:r>
            <a:r>
              <a:rPr lang="ko-KR" altLang="en-US" dirty="0"/>
              <a:t> 정보검색이 가능한 </a:t>
            </a:r>
            <a:r>
              <a:rPr lang="ko-KR" altLang="en-US" dirty="0" err="1"/>
              <a:t>검색봇을</a:t>
            </a:r>
            <a:r>
              <a:rPr lang="ko-KR" altLang="en-US" dirty="0"/>
              <a:t>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사이킷런</a:t>
            </a:r>
            <a:r>
              <a:rPr lang="ko-KR" altLang="en-US" dirty="0"/>
              <a:t> 트랜스포머 </a:t>
            </a:r>
            <a:r>
              <a:rPr lang="ko-KR" altLang="en-US" dirty="0" err="1"/>
              <a:t>로벌트</a:t>
            </a:r>
            <a:r>
              <a:rPr lang="ko-KR" altLang="en-US" dirty="0"/>
              <a:t> 자연어 처리 모델을 활용하여 공격성 지표를 분석하였으며 </a:t>
            </a:r>
          </a:p>
          <a:p>
            <a:r>
              <a:rPr lang="ko-KR" altLang="en-US" dirty="0"/>
              <a:t>시본 </a:t>
            </a:r>
            <a:r>
              <a:rPr lang="ko-KR" altLang="en-US" dirty="0" err="1"/>
              <a:t>맷플롯립등의</a:t>
            </a:r>
            <a:r>
              <a:rPr lang="ko-KR" altLang="en-US" dirty="0"/>
              <a:t> 라이브러리를 통해 시각화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92DC5-D569-472C-9E5E-D2178C2840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5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첫번째와 두번째 사진은 </a:t>
            </a:r>
            <a:r>
              <a:rPr lang="ko-KR" altLang="en-US" dirty="0" err="1"/>
              <a:t>디스코드</a:t>
            </a:r>
            <a:r>
              <a:rPr lang="ko-KR" altLang="en-US" dirty="0"/>
              <a:t> </a:t>
            </a:r>
            <a:r>
              <a:rPr lang="ko-KR" altLang="en-US" dirty="0" err="1"/>
              <a:t>검색봇과</a:t>
            </a:r>
            <a:r>
              <a:rPr lang="ko-KR" altLang="en-US" dirty="0"/>
              <a:t> 공격 </a:t>
            </a:r>
            <a:r>
              <a:rPr lang="ko-KR" altLang="en-US" dirty="0" err="1"/>
              <a:t>알림봇의</a:t>
            </a:r>
            <a:r>
              <a:rPr lang="ko-KR" altLang="en-US" dirty="0"/>
              <a:t> </a:t>
            </a:r>
            <a:r>
              <a:rPr lang="ko-KR" altLang="en-US" dirty="0" err="1"/>
              <a:t>대화내용입니다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검색봇은</a:t>
            </a:r>
            <a:r>
              <a:rPr lang="ko-KR" altLang="en-US" dirty="0"/>
              <a:t> 공격현황과 공격 횟수 순위</a:t>
            </a:r>
            <a:r>
              <a:rPr lang="en-US" altLang="ko-KR" dirty="0"/>
              <a:t>, </a:t>
            </a:r>
            <a:r>
              <a:rPr lang="ko-KR" altLang="en-US" dirty="0"/>
              <a:t>공격자 그룹 정보에 대한 내용들을 키워드 입력 시 제공해 줍니다</a:t>
            </a:r>
            <a:r>
              <a:rPr lang="en-US" altLang="ko-KR" dirty="0"/>
              <a:t>. </a:t>
            </a:r>
            <a:r>
              <a:rPr lang="ko-KR" altLang="en-US" dirty="0"/>
              <a:t>알림 봇은 실시간으로 탐지하여 탐지가 되면 그룹정보에 대한 전반적인 내용과 공격받았던 피해자 정보에 대해서도 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 사진은 다양한 시각화 자료들을 제공하는 웹사이트인데 해당 시각화 자료들은 다음 장에서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92DC5-D569-472C-9E5E-D2178C2840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0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시기별 피해자 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2022</a:t>
            </a:r>
            <a:r>
              <a:rPr lang="ko-KR" altLang="en-US" dirty="0"/>
              <a:t>년 이전 자료가 거의 없는 것을 확인하실 수 있는데 이는 크롤링하는 사이트인 </a:t>
            </a:r>
            <a:r>
              <a:rPr lang="ko-KR" altLang="en-US" dirty="0" err="1"/>
              <a:t>랜섬웨어</a:t>
            </a:r>
            <a:r>
              <a:rPr lang="ko-KR" altLang="en-US" dirty="0"/>
              <a:t> 라이브의 서비스 시작 시점이 </a:t>
            </a:r>
            <a:r>
              <a:rPr lang="en-US" altLang="ko-KR" dirty="0"/>
              <a:t>2022</a:t>
            </a:r>
            <a:r>
              <a:rPr lang="ko-KR" altLang="en-US" dirty="0"/>
              <a:t>년이기 때문입니다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뭔가 불규칙하게 급증하는 이유에 대한 분석을 해보려고 했지만 시간상 여력이 </a:t>
            </a:r>
            <a:r>
              <a:rPr lang="ko-KR" altLang="en-US" dirty="0" err="1"/>
              <a:t>되지않아</a:t>
            </a:r>
            <a:r>
              <a:rPr lang="ko-KR" altLang="en-US" dirty="0"/>
              <a:t> 진행하지 못했습니다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아마 특정 </a:t>
            </a:r>
            <a:r>
              <a:rPr lang="en-US" altLang="ko-KR" dirty="0" err="1"/>
              <a:t>os</a:t>
            </a:r>
            <a:r>
              <a:rPr lang="ko-KR" altLang="en-US" dirty="0"/>
              <a:t>의 취약점이 발견되어 공공연하게 퍼질 때마다 급증하지 않았을까 하는 예측을 조심스럽게 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92DC5-D569-472C-9E5E-D2178C28404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7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그림은 발견일 기준 요일별 피해자 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주말에는 그룹들이 공격을 하지 않을까</a:t>
            </a:r>
            <a:r>
              <a:rPr lang="en-US" altLang="ko-KR" dirty="0"/>
              <a:t>? </a:t>
            </a:r>
            <a:r>
              <a:rPr lang="ko-KR" altLang="en-US" dirty="0"/>
              <a:t>한다면 빈도는 어떨까</a:t>
            </a:r>
            <a:r>
              <a:rPr lang="en-US" altLang="ko-KR" dirty="0"/>
              <a:t>? </a:t>
            </a:r>
            <a:r>
              <a:rPr lang="ko-KR" altLang="en-US" dirty="0"/>
              <a:t>궁금해서 조사해 보았습니다</a:t>
            </a:r>
            <a:r>
              <a:rPr lang="en-US" altLang="ko-KR" dirty="0"/>
              <a:t>. </a:t>
            </a:r>
            <a:r>
              <a:rPr lang="ko-KR" altLang="en-US" dirty="0"/>
              <a:t>그래프가 보여주듯이 주말에는 다소 활동이 </a:t>
            </a:r>
            <a:r>
              <a:rPr lang="ko-KR" altLang="en-US" dirty="0" err="1"/>
              <a:t>둔해지는</a:t>
            </a:r>
            <a:r>
              <a:rPr lang="ko-KR" altLang="en-US" dirty="0"/>
              <a:t>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그림은 공격자 그룹의 요일별 공격 횟수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그룹 수가 굉장히 많기 때문에 탑</a:t>
            </a:r>
            <a:r>
              <a:rPr lang="en-US" altLang="ko-KR" dirty="0"/>
              <a:t>10 </a:t>
            </a:r>
            <a:r>
              <a:rPr lang="ko-KR" altLang="en-US" dirty="0"/>
              <a:t>그룹 기준으로 공격 횟수를 정리하였습니다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lockbit3</a:t>
            </a:r>
            <a:r>
              <a:rPr lang="ko-KR" altLang="en-US" dirty="0"/>
              <a:t>는 주말에도 굉장히 활발한 활동을 보여주고 있습니다</a:t>
            </a:r>
            <a:r>
              <a:rPr lang="en-US" altLang="ko-KR" dirty="0"/>
              <a:t>. </a:t>
            </a:r>
            <a:r>
              <a:rPr lang="en-US" altLang="ko-KR" dirty="0" err="1"/>
              <a:t>akira</a:t>
            </a:r>
            <a:r>
              <a:rPr lang="ko-KR" altLang="en-US" dirty="0"/>
              <a:t>는 주말에 확실하게 </a:t>
            </a:r>
            <a:r>
              <a:rPr lang="ko-KR" altLang="en-US" dirty="0" err="1"/>
              <a:t>쉬어가는</a:t>
            </a:r>
            <a:r>
              <a:rPr lang="ko-KR" altLang="en-US" dirty="0"/>
              <a:t> 모습을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92DC5-D569-472C-9E5E-D2178C28404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96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그림은 공격자 그룹이 가장 많이 공격한 </a:t>
            </a:r>
            <a:r>
              <a:rPr lang="en-US" altLang="ko-KR" dirty="0"/>
              <a:t>10</a:t>
            </a:r>
            <a:r>
              <a:rPr lang="ko-KR" altLang="en-US" dirty="0"/>
              <a:t>개의 국가이고</a:t>
            </a:r>
          </a:p>
          <a:p>
            <a:r>
              <a:rPr lang="ko-KR" altLang="en-US" dirty="0"/>
              <a:t>두번째는 국가별 공격 상대 빈도를 세계지도로 보여주는 그림입니다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미국이 압도적으로 공격을 많이 당하기 때문에 로그 스케일을 적용하여 나타내었습니다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92DC5-D569-472C-9E5E-D2178C2840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7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공격자 그룹 성향 분포입니다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ransomnote</a:t>
            </a:r>
            <a:r>
              <a:rPr lang="ko-KR" altLang="en-US" dirty="0"/>
              <a:t>인 협박문과 </a:t>
            </a:r>
            <a:r>
              <a:rPr lang="ko-KR" altLang="en-US" dirty="0" err="1"/>
              <a:t>텔레그램발</a:t>
            </a:r>
            <a:r>
              <a:rPr lang="ko-KR" altLang="en-US" dirty="0"/>
              <a:t> 그룹과 피해자 채팅내역을 크롤링한 후 </a:t>
            </a:r>
          </a:p>
          <a:p>
            <a:r>
              <a:rPr lang="ko-KR" altLang="en-US" dirty="0"/>
              <a:t>정제 및 자연어 처리를 하고</a:t>
            </a:r>
          </a:p>
          <a:p>
            <a:r>
              <a:rPr lang="ko-KR" altLang="en-US" dirty="0"/>
              <a:t>학습된 </a:t>
            </a:r>
            <a:r>
              <a:rPr lang="en-US" altLang="ko-KR" dirty="0"/>
              <a:t>transformers AI </a:t>
            </a:r>
            <a:r>
              <a:rPr lang="ko-KR" altLang="en-US" dirty="0"/>
              <a:t>모델을 이용하여 </a:t>
            </a:r>
            <a:r>
              <a:rPr lang="en-US" altLang="ko-KR" dirty="0"/>
              <a:t>aggression</a:t>
            </a:r>
            <a:r>
              <a:rPr lang="ko-KR" altLang="en-US" dirty="0"/>
              <a:t>인 공격성을 파악하고 </a:t>
            </a:r>
          </a:p>
          <a:p>
            <a:r>
              <a:rPr lang="en-US" altLang="ko-KR" dirty="0" err="1"/>
              <a:t>RoBERTa</a:t>
            </a:r>
            <a:r>
              <a:rPr lang="en-US" altLang="ko-KR" dirty="0"/>
              <a:t>-based sentiment </a:t>
            </a:r>
            <a:r>
              <a:rPr lang="ko-KR" altLang="en-US" dirty="0"/>
              <a:t>모델을 이용하여 </a:t>
            </a:r>
            <a:r>
              <a:rPr lang="en-US" altLang="ko-KR" dirty="0"/>
              <a:t>sentiment</a:t>
            </a:r>
            <a:r>
              <a:rPr lang="ko-KR" altLang="en-US" dirty="0"/>
              <a:t>인 감정</a:t>
            </a:r>
            <a:r>
              <a:rPr lang="en-US" altLang="ko-KR" dirty="0"/>
              <a:t>, </a:t>
            </a:r>
            <a:r>
              <a:rPr lang="ko-KR" altLang="en-US" dirty="0"/>
              <a:t>공감 점수를 도출해냈습니다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그림은 도출한 왼쪽 </a:t>
            </a:r>
            <a:r>
              <a:rPr lang="en-US" altLang="ko-KR" dirty="0"/>
              <a:t>csv</a:t>
            </a:r>
            <a:r>
              <a:rPr lang="ko-KR" altLang="en-US" dirty="0"/>
              <a:t>파일을 토대로 시각화 </a:t>
            </a:r>
            <a:r>
              <a:rPr lang="ko-KR" altLang="en-US" dirty="0" err="1"/>
              <a:t>한것입니다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지수들을 종합했을 때 공격 그룹의 성향을 나타낼 수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여기서</a:t>
            </a:r>
          </a:p>
          <a:p>
            <a:r>
              <a:rPr lang="en-US" altLang="ko-KR" dirty="0"/>
              <a:t>cold threat </a:t>
            </a:r>
            <a:r>
              <a:rPr lang="ko-KR" altLang="en-US" dirty="0"/>
              <a:t>콜드 </a:t>
            </a:r>
            <a:r>
              <a:rPr lang="ko-KR" altLang="en-US" dirty="0" err="1"/>
              <a:t>뜨리트는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냉철함</a:t>
            </a:r>
            <a:r>
              <a:rPr lang="en-US" altLang="ko-KR" dirty="0"/>
              <a:t>, </a:t>
            </a:r>
            <a:r>
              <a:rPr lang="ko-KR" altLang="en-US" dirty="0" err="1"/>
              <a:t>냉혈함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pragmatic </a:t>
            </a:r>
            <a:r>
              <a:rPr lang="ko-KR" altLang="en-US" dirty="0" err="1"/>
              <a:t>프레그맨틱은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바빠서 사무적임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merciful </a:t>
            </a:r>
            <a:r>
              <a:rPr lang="ko-KR" altLang="en-US" dirty="0" err="1"/>
              <a:t>매르시풀은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자비로움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hostile </a:t>
            </a:r>
            <a:r>
              <a:rPr lang="ko-KR" altLang="en-US" dirty="0" err="1"/>
              <a:t>호스틸은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강압적이고 무자비하고 공격적임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manipulative </a:t>
            </a:r>
            <a:r>
              <a:rPr lang="ko-KR" altLang="en-US" dirty="0" err="1"/>
              <a:t>매니퓰레이티브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화는 </a:t>
            </a:r>
            <a:r>
              <a:rPr lang="ko-KR" altLang="en-US" dirty="0" err="1"/>
              <a:t>안내는데</a:t>
            </a:r>
            <a:r>
              <a:rPr lang="ko-KR" altLang="en-US" dirty="0"/>
              <a:t> 뭔가 비아냥</a:t>
            </a:r>
            <a:r>
              <a:rPr lang="en-US" altLang="ko-KR" dirty="0"/>
              <a:t>, </a:t>
            </a:r>
            <a:r>
              <a:rPr lang="ko-KR" altLang="en-US" dirty="0"/>
              <a:t>비꼬는 말투</a:t>
            </a:r>
            <a:r>
              <a:rPr lang="en-US" altLang="ko-KR" dirty="0"/>
              <a:t>, </a:t>
            </a:r>
            <a:r>
              <a:rPr lang="ko-KR" altLang="en-US" dirty="0"/>
              <a:t>혹</a:t>
            </a:r>
          </a:p>
          <a:p>
            <a:r>
              <a:rPr lang="ko-KR" altLang="en-US" dirty="0"/>
              <a:t>은 서비스직종 </a:t>
            </a:r>
            <a:r>
              <a:rPr lang="ko-KR" altLang="en-US" dirty="0" err="1"/>
              <a:t>처럼</a:t>
            </a:r>
            <a:r>
              <a:rPr lang="ko-KR" altLang="en-US" dirty="0"/>
              <a:t> 친절하게 하는데 자비 없음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을 나타냅니다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92DC5-D569-472C-9E5E-D2178C2840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52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560" y="5691183"/>
            <a:ext cx="2705926" cy="648515"/>
            <a:chOff x="0" y="0"/>
            <a:chExt cx="712672" cy="170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672" cy="170802"/>
            </a:xfrm>
            <a:custGeom>
              <a:avLst/>
              <a:gdLst/>
              <a:ahLst/>
              <a:cxnLst/>
              <a:rect l="l" t="t" r="r" b="b"/>
              <a:pathLst>
                <a:path w="712672" h="170802">
                  <a:moveTo>
                    <a:pt x="0" y="0"/>
                  </a:moveTo>
                  <a:lnTo>
                    <a:pt x="712672" y="0"/>
                  </a:lnTo>
                  <a:lnTo>
                    <a:pt x="712672" y="170802"/>
                  </a:lnTo>
                  <a:lnTo>
                    <a:pt x="0" y="170802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2672" cy="208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82560" y="6365788"/>
            <a:ext cx="7004240" cy="134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RansomThing</a:t>
            </a:r>
            <a:endParaRPr lang="en-US" sz="8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2560" y="8019962"/>
            <a:ext cx="57266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랜섬웨어 공격 경고, OSINT 분석 툴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97200" y="990600"/>
            <a:ext cx="15621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2025.06.04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2560" y="8435307"/>
            <a:ext cx="8714982" cy="412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2200" b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3조 정신안창려: </a:t>
            </a:r>
            <a:r>
              <a:rPr lang="en-US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신은호, 안태훈, 이창현, 정화영, 정헌유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84167-1CBB-633E-A0A0-5ED03D243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04B8384-3361-2E50-D8D9-E8979F67A737}"/>
              </a:ext>
            </a:extLst>
          </p:cNvPr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74DC94-512D-F535-9614-BDCAA1B3DC8F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9F6F2CF-EE98-9645-3B60-245FC4CB5504}"/>
                </a:ext>
              </a:extLst>
            </p:cNvPr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8F9EA3A-DE42-A957-539C-28E47808ABF3}"/>
              </a:ext>
            </a:extLst>
          </p:cNvPr>
          <p:cNvSpPr txBox="1"/>
          <p:nvPr/>
        </p:nvSpPr>
        <p:spPr>
          <a:xfrm>
            <a:off x="788582" y="1214902"/>
            <a:ext cx="4164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A0F60D9-605A-439C-9670-200BFE110B88}"/>
              </a:ext>
            </a:extLst>
          </p:cNvPr>
          <p:cNvSpPr txBox="1"/>
          <p:nvPr/>
        </p:nvSpPr>
        <p:spPr>
          <a:xfrm>
            <a:off x="788581" y="636182"/>
            <a:ext cx="55852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F15F08-B3CB-39C8-24DF-03284C7C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5" y="2587288"/>
            <a:ext cx="8882036" cy="4541492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2E10F2D8-B142-D169-C56C-C9A33E18911D}"/>
              </a:ext>
            </a:extLst>
          </p:cNvPr>
          <p:cNvSpPr txBox="1"/>
          <p:nvPr/>
        </p:nvSpPr>
        <p:spPr>
          <a:xfrm>
            <a:off x="2667000" y="7338285"/>
            <a:ext cx="5459819" cy="374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공격자 그룹이 가장 많이 공격한 </a:t>
            </a:r>
            <a:r>
              <a:rPr lang="en-US" altLang="ko-KR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</a:t>
            </a:r>
            <a:r>
              <a:rPr lang="ko-KR" altLang="en-US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국가 </a:t>
            </a:r>
            <a:r>
              <a:rPr lang="en-US" altLang="ko-KR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sz="2000" b="1" dirty="0">
              <a:solidFill>
                <a:srgbClr val="000000">
                  <a:alpha val="60000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04EB936C-5F6E-9548-8257-758A03F1D33B}"/>
              </a:ext>
            </a:extLst>
          </p:cNvPr>
          <p:cNvSpPr txBox="1"/>
          <p:nvPr/>
        </p:nvSpPr>
        <p:spPr>
          <a:xfrm>
            <a:off x="12496800" y="7337968"/>
            <a:ext cx="242545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국가별 공격 상대 빈도</a:t>
            </a:r>
            <a:endParaRPr lang="en-US" sz="2000" b="1" dirty="0">
              <a:solidFill>
                <a:srgbClr val="000000">
                  <a:alpha val="60000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9CB70-3527-1E44-FA89-2F4FCC346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21609"/>
            <a:ext cx="8061549" cy="42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341-70FD-95C2-4908-945984DB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C2E941F-F90D-76DB-94FB-0BB684B6CB35}"/>
              </a:ext>
            </a:extLst>
          </p:cNvPr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40A886-B8C0-D646-152D-77FAABDCAA8C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87AD2E-D55B-4C57-9724-B5D1D61A54C3}"/>
                </a:ext>
              </a:extLst>
            </p:cNvPr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E159FBB1-BA71-A34F-9E62-E5813AD27343}"/>
              </a:ext>
            </a:extLst>
          </p:cNvPr>
          <p:cNvSpPr/>
          <p:nvPr/>
        </p:nvSpPr>
        <p:spPr>
          <a:xfrm>
            <a:off x="7924800" y="3009900"/>
            <a:ext cx="7957457" cy="4738026"/>
          </a:xfrm>
          <a:custGeom>
            <a:avLst/>
            <a:gdLst/>
            <a:ahLst/>
            <a:cxnLst/>
            <a:rect l="l" t="t" r="r" b="b"/>
            <a:pathLst>
              <a:path w="5816416" h="3046348">
                <a:moveTo>
                  <a:pt x="0" y="0"/>
                </a:moveTo>
                <a:lnTo>
                  <a:pt x="5816415" y="0"/>
                </a:lnTo>
                <a:lnTo>
                  <a:pt x="5816415" y="3046348"/>
                </a:lnTo>
                <a:lnTo>
                  <a:pt x="0" y="3046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9AA989E-4E37-4B05-31B8-1E393B5F3828}"/>
              </a:ext>
            </a:extLst>
          </p:cNvPr>
          <p:cNvSpPr txBox="1"/>
          <p:nvPr/>
        </p:nvSpPr>
        <p:spPr>
          <a:xfrm>
            <a:off x="788582" y="1214902"/>
            <a:ext cx="4164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CB32FEF-ADD4-83CA-A2EC-C947460DE8E5}"/>
              </a:ext>
            </a:extLst>
          </p:cNvPr>
          <p:cNvSpPr txBox="1"/>
          <p:nvPr/>
        </p:nvSpPr>
        <p:spPr>
          <a:xfrm>
            <a:off x="788581" y="636182"/>
            <a:ext cx="55852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E99A76D-7C7C-BD90-4906-CDD8E247E53B}"/>
              </a:ext>
            </a:extLst>
          </p:cNvPr>
          <p:cNvSpPr txBox="1"/>
          <p:nvPr/>
        </p:nvSpPr>
        <p:spPr>
          <a:xfrm>
            <a:off x="10134600" y="7892588"/>
            <a:ext cx="2862942" cy="374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공격자 그룹 성향 분포</a:t>
            </a:r>
            <a:endParaRPr lang="en-US" sz="2000" b="1" dirty="0">
              <a:solidFill>
                <a:srgbClr val="000000">
                  <a:alpha val="60000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66E6E3-A3D1-D6EB-02D4-75187E6CD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737089"/>
            <a:ext cx="4610743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7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8582" y="1214902"/>
            <a:ext cx="94222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영상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-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웹사이트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8582" y="636182"/>
            <a:ext cx="506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7" name="RansomThing 시연 영상">
            <a:hlinkClick r:id="" action="ppaction://media"/>
            <a:extLst>
              <a:ext uri="{FF2B5EF4-FFF2-40B4-BE49-F238E27FC236}">
                <a16:creationId xmlns:a16="http://schemas.microsoft.com/office/drawing/2014/main" id="{003C90E2-4444-698F-F868-58F21E304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1298" y="2400300"/>
            <a:ext cx="12725400" cy="689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62279-5C24-375E-00D5-84EC5B440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10BAED6-8F6E-34B8-5E46-3F0102586C62}"/>
              </a:ext>
            </a:extLst>
          </p:cNvPr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70E1F6-BF0D-F8B3-3D32-FF5F3C824980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BF01DCB-6E9F-83D2-135E-FECC1DDF28C5}"/>
                </a:ext>
              </a:extLst>
            </p:cNvPr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B981A1C-6C1D-DBF1-81D6-019316028D44}"/>
              </a:ext>
            </a:extLst>
          </p:cNvPr>
          <p:cNvSpPr txBox="1"/>
          <p:nvPr/>
        </p:nvSpPr>
        <p:spPr>
          <a:xfrm>
            <a:off x="788582" y="1214902"/>
            <a:ext cx="12622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영상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– </a:t>
            </a:r>
            <a:r>
              <a:rPr lang="ko-KR" alt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디스코드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검색봇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C54D4D-C9EB-FF76-2777-465FE7689159}"/>
              </a:ext>
            </a:extLst>
          </p:cNvPr>
          <p:cNvSpPr txBox="1"/>
          <p:nvPr/>
        </p:nvSpPr>
        <p:spPr>
          <a:xfrm>
            <a:off x="788582" y="636182"/>
            <a:ext cx="506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7" name="디스코드 검색봇 시연 영상">
            <a:hlinkClick r:id="" action="ppaction://media"/>
            <a:extLst>
              <a:ext uri="{FF2B5EF4-FFF2-40B4-BE49-F238E27FC236}">
                <a16:creationId xmlns:a16="http://schemas.microsoft.com/office/drawing/2014/main" id="{E4E96165-8083-24B5-1028-CAC1D4AD55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5776" y="2400300"/>
            <a:ext cx="12259733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8582" y="1214902"/>
            <a:ext cx="251445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8582" y="636182"/>
            <a:ext cx="4306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5915" y="2461263"/>
            <a:ext cx="8480581" cy="720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✅ 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위협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탐지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알림</a:t>
            </a:r>
            <a:endParaRPr lang="en-US" sz="3000" b="1" dirty="0">
              <a:solidFill>
                <a:srgbClr val="FC456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최신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랜섬웨어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정보를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수집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</a:t>
            </a: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사용자에게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즉각적인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경고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전달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빠른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대응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</a:t>
            </a: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32"/>
              </a:lnSpc>
            </a:pP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504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✅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2.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행동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패턴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시기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sz="3000" b="1" dirty="0">
              <a:solidFill>
                <a:srgbClr val="FC456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국가별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그룹별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트렌드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도출</a:t>
            </a: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시기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주중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주말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월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급증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등)와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패턴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예측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</a:t>
            </a: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조직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정책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개선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경계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강화에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</a:t>
            </a: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32"/>
              </a:lnSpc>
            </a:pP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504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✅ 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MongoDB → 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확장성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유연성</a:t>
            </a:r>
            <a:r>
              <a:rPr lang="en-US" sz="3000" b="1" dirty="0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확보</a:t>
            </a:r>
            <a:endParaRPr lang="en-US" sz="3000" b="1" dirty="0">
              <a:solidFill>
                <a:srgbClr val="FC456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대용량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저장하고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빠르게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검색할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있는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구조</a:t>
            </a: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독립적</a:t>
            </a:r>
            <a:r>
              <a:rPr lang="ko-KR" alt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동작하는 </a:t>
            </a:r>
            <a:r>
              <a:rPr lang="ko-KR" alt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검색봇은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MongoDB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이슈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발생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시에도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안정적으로</a:t>
            </a:r>
            <a:r>
              <a:rPr 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작동</a:t>
            </a:r>
            <a:r>
              <a:rPr lang="ko-KR" altLang="en-US" sz="2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할 수 있다는 장점</a:t>
            </a: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32"/>
              </a:lnSpc>
            </a:pPr>
            <a:endParaRPr lang="en-US" sz="2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1444" y="2461263"/>
            <a:ext cx="8582966" cy="667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000" b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✅ 4. 사용자 중심 정보 제공</a:t>
            </a: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요청에 따라 검색봇이 관련 정보를 제공 </a:t>
            </a:r>
          </a:p>
          <a:p>
            <a:pPr algn="l">
              <a:lnSpc>
                <a:spcPts val="3696"/>
              </a:lnSpc>
            </a:pPr>
            <a:r>
              <a:rPr lang="en-US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→ 능동적 정보 제공 시스템 구현</a:t>
            </a: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개인/기관별로 원하는 시각화 자료 제공 가능</a:t>
            </a:r>
          </a:p>
          <a:p>
            <a:pPr algn="l">
              <a:lnSpc>
                <a:spcPts val="4032"/>
              </a:lnSpc>
            </a:pPr>
            <a:endParaRPr lang="en-US" sz="22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50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✅</a:t>
            </a:r>
            <a:r>
              <a:rPr lang="en-US" sz="3000" b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5. 협업 및 커뮤니티 보안 수준 향상</a:t>
            </a: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 결과 및 통계를 웹 서버와 Discord를 통해 공유 및 피드백 수렴</a:t>
            </a: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같은 업계 종사자들과의 정보 교류 및 공동 대응 체계 강화</a:t>
            </a:r>
          </a:p>
          <a:p>
            <a:pPr algn="l">
              <a:lnSpc>
                <a:spcPts val="4032"/>
              </a:lnSpc>
            </a:pPr>
            <a:endParaRPr lang="en-US" sz="22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50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✅ </a:t>
            </a:r>
            <a:r>
              <a:rPr lang="en-US" sz="3000" b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 향후 보안 플랫폼으로의 사용성</a:t>
            </a:r>
          </a:p>
          <a:p>
            <a:pPr marL="474994" lvl="1" indent="-237497" algn="l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현재는 데이터 수집/분석/제공 단계이지만, 지속적 개발 시 자동 차단 시스템, 보안 정책 추천 엔진 등으로 발전 가능</a:t>
            </a:r>
          </a:p>
          <a:p>
            <a:pPr algn="l">
              <a:lnSpc>
                <a:spcPts val="4032"/>
              </a:lnSpc>
            </a:pPr>
            <a:endParaRPr lang="en-US" sz="22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8582" y="1214902"/>
            <a:ext cx="619705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관련 질의응답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8582" y="636182"/>
            <a:ext cx="506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632" y="702857"/>
            <a:ext cx="116830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48000" y="952500"/>
            <a:ext cx="2209800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30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30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96642" y="952500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96642" y="2515329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00" y="2515329"/>
            <a:ext cx="2627293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라이브러리</a:t>
            </a:r>
            <a:r>
              <a:rPr lang="en-US" altLang="ko-KR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API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48000" y="4078157"/>
            <a:ext cx="3291473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워크 플로우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96642" y="4078157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8000" y="5640986"/>
            <a:ext cx="4348772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 및 활용 </a:t>
            </a:r>
            <a:r>
              <a:rPr lang="en-US" altLang="ko-KR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 영상</a:t>
            </a:r>
            <a:r>
              <a:rPr lang="en-US" altLang="ko-KR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96642" y="5640986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115579" y="2136822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2115579" y="3699651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115579" y="5262479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2115579" y="6825308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9F7DBDC3-C0A2-31D2-B026-A13819BE72D4}"/>
              </a:ext>
            </a:extLst>
          </p:cNvPr>
          <p:cNvSpPr txBox="1"/>
          <p:nvPr/>
        </p:nvSpPr>
        <p:spPr>
          <a:xfrm>
            <a:off x="3048000" y="7203814"/>
            <a:ext cx="4043972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43DAC288-34B5-8487-DE1F-3D442481F329}"/>
              </a:ext>
            </a:extLst>
          </p:cNvPr>
          <p:cNvSpPr txBox="1"/>
          <p:nvPr/>
        </p:nvSpPr>
        <p:spPr>
          <a:xfrm>
            <a:off x="2396642" y="7203814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7401FC55-9CBC-D49E-978C-49B56D65FB00}"/>
              </a:ext>
            </a:extLst>
          </p:cNvPr>
          <p:cNvSpPr/>
          <p:nvPr/>
        </p:nvSpPr>
        <p:spPr>
          <a:xfrm>
            <a:off x="2119933" y="8284345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F5F2D79-4F77-B344-A4B7-2739BCA1F2FE}"/>
              </a:ext>
            </a:extLst>
          </p:cNvPr>
          <p:cNvSpPr txBox="1"/>
          <p:nvPr/>
        </p:nvSpPr>
        <p:spPr>
          <a:xfrm>
            <a:off x="3052354" y="8662851"/>
            <a:ext cx="4043972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관련 질의응답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E8ACBDC9-3D72-394D-FC9A-741DB4A5DCB6}"/>
              </a:ext>
            </a:extLst>
          </p:cNvPr>
          <p:cNvSpPr txBox="1"/>
          <p:nvPr/>
        </p:nvSpPr>
        <p:spPr>
          <a:xfrm>
            <a:off x="2400996" y="8662851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8582" y="1214902"/>
            <a:ext cx="706001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8582" y="636182"/>
            <a:ext cx="4306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9247" y="3601613"/>
            <a:ext cx="15870053" cy="259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1"/>
              </a:lnSpc>
            </a:pP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랜섬웨어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공격에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분석과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동시에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l">
              <a:lnSpc>
                <a:spcPts val="7191"/>
              </a:lnSpc>
            </a:pP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공격자에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자료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구축을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하여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데이터베이스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형성을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통해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l">
              <a:lnSpc>
                <a:spcPts val="7191"/>
              </a:lnSpc>
            </a:pP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보안에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도움이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될 수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있는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프로그램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</a:t>
            </a:r>
            <a:r>
              <a:rPr lang="en-US" sz="31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  <a:endParaRPr lang="en-US" sz="3196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8582" y="1214902"/>
            <a:ext cx="8355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–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8581" y="636182"/>
            <a:ext cx="51430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2887" y="3975799"/>
            <a:ext cx="15870053" cy="32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874" lvl="1" indent="-323437" algn="l">
              <a:lnSpc>
                <a:spcPts val="6741"/>
              </a:lnSpc>
              <a:buAutoNum type="arabicPeriod"/>
            </a:pP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다크웹상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랜섬웨어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공격에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정보를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미러링한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사이트를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크롤링</a:t>
            </a:r>
            <a:endParaRPr lang="en-US" sz="2996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6874" lvl="1" indent="-323437" algn="l">
              <a:lnSpc>
                <a:spcPts val="6741"/>
              </a:lnSpc>
              <a:buAutoNum type="arabicPeriod"/>
            </a:pP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업데이트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감지</a:t>
            </a:r>
            <a:endParaRPr lang="en-US" sz="2996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6874" lvl="1" indent="-323437" algn="l">
              <a:lnSpc>
                <a:spcPts val="6741"/>
              </a:lnSpc>
              <a:buAutoNum type="arabicPeriod"/>
            </a:pP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경고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자료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검색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기능을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</a:t>
            </a:r>
            <a:endParaRPr lang="en-US" sz="2996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6874" lvl="1" indent="-323437" algn="l">
              <a:lnSpc>
                <a:spcPts val="6741"/>
              </a:lnSpc>
              <a:buAutoNum type="arabicPeriod"/>
            </a:pP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그룹들의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패턴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침해에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따른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프로토콜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마련에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6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도움</a:t>
            </a:r>
            <a:r>
              <a:rPr lang="en-US" sz="29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59117"/>
            <a:ext cx="3846445" cy="6299183"/>
            <a:chOff x="0" y="0"/>
            <a:chExt cx="1013055" cy="1659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3055" cy="1659044"/>
            </a:xfrm>
            <a:custGeom>
              <a:avLst/>
              <a:gdLst/>
              <a:ahLst/>
              <a:cxnLst/>
              <a:rect l="l" t="t" r="r" b="b"/>
              <a:pathLst>
                <a:path w="1013055" h="1659044">
                  <a:moveTo>
                    <a:pt x="0" y="0"/>
                  </a:moveTo>
                  <a:lnTo>
                    <a:pt x="1013055" y="0"/>
                  </a:lnTo>
                  <a:lnTo>
                    <a:pt x="1013055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13055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64377" y="2959117"/>
            <a:ext cx="3846445" cy="6299183"/>
            <a:chOff x="0" y="0"/>
            <a:chExt cx="1013055" cy="1659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3055" cy="1659044"/>
            </a:xfrm>
            <a:custGeom>
              <a:avLst/>
              <a:gdLst/>
              <a:ahLst/>
              <a:cxnLst/>
              <a:rect l="l" t="t" r="r" b="b"/>
              <a:pathLst>
                <a:path w="1013055" h="1659044">
                  <a:moveTo>
                    <a:pt x="0" y="0"/>
                  </a:moveTo>
                  <a:lnTo>
                    <a:pt x="1013055" y="0"/>
                  </a:lnTo>
                  <a:lnTo>
                    <a:pt x="1013055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013055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97330" y="5501160"/>
            <a:ext cx="3109185" cy="0"/>
          </a:xfrm>
          <a:prstGeom prst="line">
            <a:avLst/>
          </a:prstGeom>
          <a:ln w="38100" cap="flat">
            <a:solidFill>
              <a:srgbClr val="FC45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5533007" y="5501160"/>
            <a:ext cx="3109185" cy="0"/>
          </a:xfrm>
          <a:prstGeom prst="line">
            <a:avLst/>
          </a:prstGeom>
          <a:ln w="38100" cap="flat">
            <a:solidFill>
              <a:srgbClr val="FC45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08426" y="4571630"/>
            <a:ext cx="26869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93517" y="4571630"/>
            <a:ext cx="13881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적재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91448" y="3474923"/>
            <a:ext cx="32095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7125" y="3474923"/>
            <a:ext cx="32095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330" y="6419874"/>
            <a:ext cx="3157447" cy="197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Selenium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ChromeDriver</a:t>
            </a:r>
          </a:p>
          <a:p>
            <a:pPr algn="l"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0055" y="2959117"/>
            <a:ext cx="3846445" cy="6299183"/>
            <a:chOff x="0" y="0"/>
            <a:chExt cx="1013055" cy="16590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055" cy="1659044"/>
            </a:xfrm>
            <a:custGeom>
              <a:avLst/>
              <a:gdLst/>
              <a:ahLst/>
              <a:cxnLst/>
              <a:rect l="l" t="t" r="r" b="b"/>
              <a:pathLst>
                <a:path w="1013055" h="1659044">
                  <a:moveTo>
                    <a:pt x="0" y="0"/>
                  </a:moveTo>
                  <a:lnTo>
                    <a:pt x="1013055" y="0"/>
                  </a:lnTo>
                  <a:lnTo>
                    <a:pt x="1013055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013055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9668684" y="5501160"/>
            <a:ext cx="3109185" cy="0"/>
          </a:xfrm>
          <a:prstGeom prst="line">
            <a:avLst/>
          </a:prstGeom>
          <a:ln w="38100" cap="flat">
            <a:solidFill>
              <a:srgbClr val="FC45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9624632" y="4571630"/>
            <a:ext cx="319729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처리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62802" y="3474923"/>
            <a:ext cx="32095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8582" y="1214902"/>
            <a:ext cx="589865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라이브러리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API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8582" y="636182"/>
            <a:ext cx="60874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42106" y="6564785"/>
            <a:ext cx="2740264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MongoDB</a:t>
            </a:r>
          </a:p>
          <a:p>
            <a:pPr marL="431801" lvl="1" indent="-215900" algn="l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pymongo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432249" y="2959117"/>
            <a:ext cx="3846445" cy="6299183"/>
            <a:chOff x="0" y="0"/>
            <a:chExt cx="1013055" cy="16590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055" cy="1659044"/>
            </a:xfrm>
            <a:custGeom>
              <a:avLst/>
              <a:gdLst/>
              <a:ahLst/>
              <a:cxnLst/>
              <a:rect l="l" t="t" r="r" b="b"/>
              <a:pathLst>
                <a:path w="1013055" h="1659044">
                  <a:moveTo>
                    <a:pt x="0" y="0"/>
                  </a:moveTo>
                  <a:lnTo>
                    <a:pt x="1013055" y="0"/>
                  </a:lnTo>
                  <a:lnTo>
                    <a:pt x="1013055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013055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5194269" y="3474923"/>
            <a:ext cx="32095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C456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56827" y="4571630"/>
            <a:ext cx="319729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00152" y="5482110"/>
            <a:ext cx="3109185" cy="0"/>
          </a:xfrm>
          <a:prstGeom prst="line">
            <a:avLst/>
          </a:prstGeom>
          <a:ln w="38100" cap="flat">
            <a:solidFill>
              <a:srgbClr val="FC45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756099" y="6419874"/>
            <a:ext cx="3260770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공격 정보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시각화 자료</a:t>
            </a:r>
          </a:p>
          <a:p>
            <a:pPr marL="431801" lvl="1" indent="-215900" algn="l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 검색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68684" y="5739285"/>
            <a:ext cx="3157447" cy="357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React, Flask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Discord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Pandas,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Numpy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Scikitlearn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Seaborn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Matplotlib,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plotly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pycountry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transformers,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RoBERTa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-sentiment</a:t>
            </a:r>
          </a:p>
          <a:p>
            <a:pPr algn="l">
              <a:lnSpc>
                <a:spcPts val="3200"/>
              </a:lnSpc>
              <a:spcBef>
                <a:spcPct val="0"/>
              </a:spcBef>
            </a:pP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" y="2097852"/>
            <a:ext cx="6558207" cy="7922448"/>
            <a:chOff x="-10094" y="-37550"/>
            <a:chExt cx="1727264" cy="20865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7170" cy="1943696"/>
            </a:xfrm>
            <a:custGeom>
              <a:avLst/>
              <a:gdLst/>
              <a:ahLst/>
              <a:cxnLst/>
              <a:rect l="l" t="t" r="r" b="b"/>
              <a:pathLst>
                <a:path w="1717170" h="1943696">
                  <a:moveTo>
                    <a:pt x="0" y="0"/>
                  </a:moveTo>
                  <a:lnTo>
                    <a:pt x="1717170" y="0"/>
                  </a:lnTo>
                  <a:lnTo>
                    <a:pt x="1717170" y="1943696"/>
                  </a:lnTo>
                  <a:lnTo>
                    <a:pt x="0" y="1943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-10094" y="-37550"/>
              <a:ext cx="1717170" cy="2086571"/>
            </a:xfrm>
            <a:prstGeom prst="rect">
              <a:avLst/>
            </a:prstGeom>
          </p:spPr>
          <p:txBody>
            <a:bodyPr lIns="88900" tIns="88900" rIns="88900" bIns="88900" rtlCol="0" anchor="t"/>
            <a:lstStyle/>
            <a:p>
              <a:pPr marL="431801" lvl="1" indent="-215900" algn="l">
                <a:lnSpc>
                  <a:spcPts val="3960"/>
                </a:lnSpc>
                <a:buFont typeface="Arial"/>
                <a:buChar char="•"/>
              </a:pPr>
              <a:r>
                <a:rPr lang="en-US" sz="2000" b="1" dirty="0" err="1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크롤링</a:t>
              </a:r>
              <a:r>
                <a:rPr lang="en-US" sz="2000" b="1" dirty="0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: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Selenium,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ChromeDriver</a:t>
              </a: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l">
                <a:lnSpc>
                  <a:spcPts val="3960"/>
                </a:lnSpc>
              </a:pP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431801" lvl="1" indent="-215900" algn="l">
                <a:lnSpc>
                  <a:spcPts val="3960"/>
                </a:lnSpc>
                <a:buFont typeface="Arial"/>
                <a:buChar char="•"/>
              </a:pPr>
              <a:r>
                <a:rPr lang="en-US" sz="2000" b="1" dirty="0" err="1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데이터베이스</a:t>
              </a:r>
              <a:r>
                <a:rPr lang="en-US" sz="2000" b="1" dirty="0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000" b="1" dirty="0" err="1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구축</a:t>
              </a:r>
              <a:r>
                <a:rPr lang="en-US" sz="2000" b="1" dirty="0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: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MongoDB</a:t>
              </a:r>
            </a:p>
            <a:p>
              <a:pPr algn="l">
                <a:lnSpc>
                  <a:spcPts val="3960"/>
                </a:lnSpc>
              </a:pP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431801" lvl="1" indent="-215900" algn="l">
                <a:lnSpc>
                  <a:spcPts val="3960"/>
                </a:lnSpc>
                <a:buFont typeface="Arial"/>
                <a:buChar char="•"/>
              </a:pPr>
              <a:r>
                <a:rPr lang="en-US" sz="2000" b="1" dirty="0" err="1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경고봇</a:t>
              </a:r>
              <a:r>
                <a:rPr lang="en-US" sz="2000" b="1" dirty="0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: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공격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정보에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대한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넓은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범위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경고</a:t>
              </a: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l">
                <a:lnSpc>
                  <a:spcPts val="3960"/>
                </a:lnSpc>
              </a:pP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431801" lvl="1" indent="-215900" algn="l">
                <a:lnSpc>
                  <a:spcPts val="3960"/>
                </a:lnSpc>
                <a:buFont typeface="Arial"/>
                <a:buChar char="•"/>
              </a:pPr>
              <a:r>
                <a:rPr lang="en-US" sz="2000" b="1" dirty="0" err="1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검색봇</a:t>
              </a:r>
              <a:r>
                <a:rPr lang="en-US" sz="2000" b="1" dirty="0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: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공격에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대한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정보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제공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MongoDB에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의존하지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않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고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독립적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으로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크롤링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및 저장을 통해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신속성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확보</a:t>
              </a: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l">
                <a:lnSpc>
                  <a:spcPts val="3960"/>
                </a:lnSpc>
              </a:pP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431801" lvl="1" indent="-215900" algn="l">
                <a:lnSpc>
                  <a:spcPts val="3960"/>
                </a:lnSpc>
                <a:buFont typeface="Arial"/>
                <a:buChar char="•"/>
              </a:pPr>
              <a:r>
                <a:rPr lang="en-US" sz="2000" b="1" dirty="0" err="1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분석기</a:t>
              </a:r>
              <a:r>
                <a:rPr lang="en-US" sz="2000" b="1" dirty="0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: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다양한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라이브러리를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이용하여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그룹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별,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국가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별 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간단한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통계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자료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및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텍스트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그룹의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공격성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지표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추출</a:t>
              </a: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l">
                <a:lnSpc>
                  <a:spcPts val="3960"/>
                </a:lnSpc>
              </a:pP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431801" lvl="1" indent="-215900" algn="l">
                <a:lnSpc>
                  <a:spcPts val="3960"/>
                </a:lnSpc>
                <a:buFont typeface="Arial"/>
                <a:buChar char="•"/>
              </a:pPr>
              <a:r>
                <a:rPr lang="en-US" sz="2000" b="1" dirty="0" err="1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웹서버</a:t>
              </a:r>
              <a:r>
                <a:rPr lang="en-US" sz="2000" b="1" dirty="0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, </a:t>
              </a:r>
              <a:r>
                <a:rPr lang="en-US" sz="2000" b="1" dirty="0" err="1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디스코드</a:t>
              </a:r>
              <a:r>
                <a:rPr lang="en-US" sz="2000" b="1" dirty="0">
                  <a:solidFill>
                    <a:srgbClr val="FC456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: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결과물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제시를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위한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React,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Flask를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이용한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웹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서버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구축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및 discord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라이브러리</a:t>
              </a:r>
              <a:r>
                <a:rPr 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</a:t>
              </a:r>
              <a:endPara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8582" y="1214902"/>
            <a:ext cx="333286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워크플로우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8582" y="636182"/>
            <a:ext cx="4306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82032" y="588009"/>
            <a:ext cx="11116617" cy="882217"/>
            <a:chOff x="0" y="0"/>
            <a:chExt cx="8802683" cy="6985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02683" cy="698583"/>
            </a:xfrm>
            <a:custGeom>
              <a:avLst/>
              <a:gdLst/>
              <a:ahLst/>
              <a:cxnLst/>
              <a:rect l="l" t="t" r="r" b="b"/>
              <a:pathLst>
                <a:path w="8802683" h="698583">
                  <a:moveTo>
                    <a:pt x="0" y="0"/>
                  </a:moveTo>
                  <a:lnTo>
                    <a:pt x="8802683" y="0"/>
                  </a:lnTo>
                  <a:lnTo>
                    <a:pt x="8802683" y="698583"/>
                  </a:lnTo>
                  <a:lnTo>
                    <a:pt x="0" y="698583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802683" cy="755733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3356"/>
                </a:lnSpc>
              </a:pPr>
              <a:r>
                <a:rPr lang="en-US" sz="23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ransomware.live, ransomlook.io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81218" y="2975496"/>
            <a:ext cx="4344007" cy="1221608"/>
            <a:chOff x="0" y="0"/>
            <a:chExt cx="3439798" cy="9673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39798" cy="967329"/>
            </a:xfrm>
            <a:custGeom>
              <a:avLst/>
              <a:gdLst/>
              <a:ahLst/>
              <a:cxnLst/>
              <a:rect l="l" t="t" r="r" b="b"/>
              <a:pathLst>
                <a:path w="3439798" h="967329">
                  <a:moveTo>
                    <a:pt x="17822" y="0"/>
                  </a:moveTo>
                  <a:lnTo>
                    <a:pt x="3421976" y="0"/>
                  </a:lnTo>
                  <a:cubicBezTo>
                    <a:pt x="3426702" y="0"/>
                    <a:pt x="3431236" y="1878"/>
                    <a:pt x="3434578" y="5220"/>
                  </a:cubicBezTo>
                  <a:cubicBezTo>
                    <a:pt x="3437920" y="8562"/>
                    <a:pt x="3439798" y="13095"/>
                    <a:pt x="3439798" y="17822"/>
                  </a:cubicBezTo>
                  <a:lnTo>
                    <a:pt x="3439798" y="949507"/>
                  </a:lnTo>
                  <a:cubicBezTo>
                    <a:pt x="3439798" y="954234"/>
                    <a:pt x="3437920" y="958767"/>
                    <a:pt x="3434578" y="962109"/>
                  </a:cubicBezTo>
                  <a:cubicBezTo>
                    <a:pt x="3431236" y="965452"/>
                    <a:pt x="3426702" y="967329"/>
                    <a:pt x="3421976" y="967329"/>
                  </a:cubicBezTo>
                  <a:lnTo>
                    <a:pt x="17822" y="967329"/>
                  </a:lnTo>
                  <a:cubicBezTo>
                    <a:pt x="13095" y="967329"/>
                    <a:pt x="8562" y="965452"/>
                    <a:pt x="5220" y="962109"/>
                  </a:cubicBezTo>
                  <a:cubicBezTo>
                    <a:pt x="1878" y="958767"/>
                    <a:pt x="0" y="954234"/>
                    <a:pt x="0" y="949507"/>
                  </a:cubicBezTo>
                  <a:lnTo>
                    <a:pt x="0" y="17822"/>
                  </a:lnTo>
                  <a:cubicBezTo>
                    <a:pt x="0" y="13095"/>
                    <a:pt x="1878" y="8562"/>
                    <a:pt x="5220" y="5220"/>
                  </a:cubicBezTo>
                  <a:cubicBezTo>
                    <a:pt x="8562" y="1878"/>
                    <a:pt x="13095" y="0"/>
                    <a:pt x="17822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439798" cy="1024479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3356"/>
                </a:lnSpc>
              </a:pPr>
              <a:r>
                <a:rPr lang="en-US" sz="23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MongoDB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82032" y="5635500"/>
            <a:ext cx="3079775" cy="1221608"/>
            <a:chOff x="0" y="0"/>
            <a:chExt cx="2438717" cy="9673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38717" cy="967329"/>
            </a:xfrm>
            <a:custGeom>
              <a:avLst/>
              <a:gdLst/>
              <a:ahLst/>
              <a:cxnLst/>
              <a:rect l="l" t="t" r="r" b="b"/>
              <a:pathLst>
                <a:path w="2438717" h="967329">
                  <a:moveTo>
                    <a:pt x="25138" y="0"/>
                  </a:moveTo>
                  <a:lnTo>
                    <a:pt x="2413579" y="0"/>
                  </a:lnTo>
                  <a:cubicBezTo>
                    <a:pt x="2427462" y="0"/>
                    <a:pt x="2438717" y="11255"/>
                    <a:pt x="2438717" y="25138"/>
                  </a:cubicBezTo>
                  <a:lnTo>
                    <a:pt x="2438717" y="942191"/>
                  </a:lnTo>
                  <a:cubicBezTo>
                    <a:pt x="2438717" y="956075"/>
                    <a:pt x="2427462" y="967329"/>
                    <a:pt x="2413579" y="967329"/>
                  </a:cubicBezTo>
                  <a:lnTo>
                    <a:pt x="25138" y="967329"/>
                  </a:lnTo>
                  <a:cubicBezTo>
                    <a:pt x="11255" y="967329"/>
                    <a:pt x="0" y="956075"/>
                    <a:pt x="0" y="942191"/>
                  </a:cubicBezTo>
                  <a:lnTo>
                    <a:pt x="0" y="25138"/>
                  </a:lnTo>
                  <a:cubicBezTo>
                    <a:pt x="0" y="11255"/>
                    <a:pt x="11255" y="0"/>
                    <a:pt x="25138" y="0"/>
                  </a:cubicBezTo>
                  <a:close/>
                </a:path>
              </a:pathLst>
            </a:custGeom>
            <a:solidFill>
              <a:srgbClr val="F4AC3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438717" cy="1024479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3356"/>
                </a:lnSpc>
              </a:pPr>
              <a:r>
                <a:rPr lang="en-US" sz="23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데이터 분석기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00453" y="5635500"/>
            <a:ext cx="3079775" cy="1221608"/>
            <a:chOff x="0" y="0"/>
            <a:chExt cx="2438717" cy="9673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8717" cy="967329"/>
            </a:xfrm>
            <a:custGeom>
              <a:avLst/>
              <a:gdLst/>
              <a:ahLst/>
              <a:cxnLst/>
              <a:rect l="l" t="t" r="r" b="b"/>
              <a:pathLst>
                <a:path w="2438717" h="967329">
                  <a:moveTo>
                    <a:pt x="25138" y="0"/>
                  </a:moveTo>
                  <a:lnTo>
                    <a:pt x="2413579" y="0"/>
                  </a:lnTo>
                  <a:cubicBezTo>
                    <a:pt x="2427462" y="0"/>
                    <a:pt x="2438717" y="11255"/>
                    <a:pt x="2438717" y="25138"/>
                  </a:cubicBezTo>
                  <a:lnTo>
                    <a:pt x="2438717" y="942191"/>
                  </a:lnTo>
                  <a:cubicBezTo>
                    <a:pt x="2438717" y="956075"/>
                    <a:pt x="2427462" y="967329"/>
                    <a:pt x="2413579" y="967329"/>
                  </a:cubicBezTo>
                  <a:lnTo>
                    <a:pt x="25138" y="967329"/>
                  </a:lnTo>
                  <a:cubicBezTo>
                    <a:pt x="11255" y="967329"/>
                    <a:pt x="0" y="956075"/>
                    <a:pt x="0" y="942191"/>
                  </a:cubicBezTo>
                  <a:lnTo>
                    <a:pt x="0" y="25138"/>
                  </a:lnTo>
                  <a:cubicBezTo>
                    <a:pt x="0" y="11255"/>
                    <a:pt x="11255" y="0"/>
                    <a:pt x="25138" y="0"/>
                  </a:cubicBezTo>
                  <a:close/>
                </a:path>
              </a:pathLst>
            </a:custGeom>
            <a:solidFill>
              <a:srgbClr val="F4AC3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438717" cy="1024479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3356"/>
                </a:lnSpc>
              </a:pPr>
              <a:r>
                <a:rPr lang="en-US" sz="23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경고봇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718874" y="5635500"/>
            <a:ext cx="3079775" cy="1221608"/>
            <a:chOff x="0" y="0"/>
            <a:chExt cx="2438717" cy="9673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38717" cy="967329"/>
            </a:xfrm>
            <a:custGeom>
              <a:avLst/>
              <a:gdLst/>
              <a:ahLst/>
              <a:cxnLst/>
              <a:rect l="l" t="t" r="r" b="b"/>
              <a:pathLst>
                <a:path w="2438717" h="967329">
                  <a:moveTo>
                    <a:pt x="25138" y="0"/>
                  </a:moveTo>
                  <a:lnTo>
                    <a:pt x="2413579" y="0"/>
                  </a:lnTo>
                  <a:cubicBezTo>
                    <a:pt x="2427462" y="0"/>
                    <a:pt x="2438717" y="11255"/>
                    <a:pt x="2438717" y="25138"/>
                  </a:cubicBezTo>
                  <a:lnTo>
                    <a:pt x="2438717" y="942191"/>
                  </a:lnTo>
                  <a:cubicBezTo>
                    <a:pt x="2438717" y="956075"/>
                    <a:pt x="2427462" y="967329"/>
                    <a:pt x="2413579" y="967329"/>
                  </a:cubicBezTo>
                  <a:lnTo>
                    <a:pt x="25138" y="967329"/>
                  </a:lnTo>
                  <a:cubicBezTo>
                    <a:pt x="11255" y="967329"/>
                    <a:pt x="0" y="956075"/>
                    <a:pt x="0" y="942191"/>
                  </a:cubicBezTo>
                  <a:lnTo>
                    <a:pt x="0" y="25138"/>
                  </a:lnTo>
                  <a:cubicBezTo>
                    <a:pt x="0" y="11255"/>
                    <a:pt x="11255" y="0"/>
                    <a:pt x="25138" y="0"/>
                  </a:cubicBezTo>
                  <a:close/>
                </a:path>
              </a:pathLst>
            </a:custGeom>
            <a:solidFill>
              <a:srgbClr val="F4AC3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438717" cy="1024479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3356"/>
                </a:lnSpc>
              </a:pPr>
              <a:r>
                <a:rPr lang="en-US" sz="23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검색봇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16213" y="8036692"/>
            <a:ext cx="3648255" cy="1221608"/>
            <a:chOff x="0" y="0"/>
            <a:chExt cx="2888867" cy="9673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88867" cy="967329"/>
            </a:xfrm>
            <a:custGeom>
              <a:avLst/>
              <a:gdLst/>
              <a:ahLst/>
              <a:cxnLst/>
              <a:rect l="l" t="t" r="r" b="b"/>
              <a:pathLst>
                <a:path w="2888867" h="967329">
                  <a:moveTo>
                    <a:pt x="21221" y="0"/>
                  </a:moveTo>
                  <a:lnTo>
                    <a:pt x="2867646" y="0"/>
                  </a:lnTo>
                  <a:cubicBezTo>
                    <a:pt x="2873274" y="0"/>
                    <a:pt x="2878672" y="2236"/>
                    <a:pt x="2882652" y="6215"/>
                  </a:cubicBezTo>
                  <a:cubicBezTo>
                    <a:pt x="2886632" y="10195"/>
                    <a:pt x="2888867" y="15593"/>
                    <a:pt x="2888867" y="21221"/>
                  </a:cubicBezTo>
                  <a:lnTo>
                    <a:pt x="2888867" y="946108"/>
                  </a:lnTo>
                  <a:cubicBezTo>
                    <a:pt x="2888867" y="957828"/>
                    <a:pt x="2879366" y="967329"/>
                    <a:pt x="2867646" y="967329"/>
                  </a:cubicBezTo>
                  <a:lnTo>
                    <a:pt x="21221" y="967329"/>
                  </a:lnTo>
                  <a:cubicBezTo>
                    <a:pt x="15593" y="967329"/>
                    <a:pt x="10195" y="965094"/>
                    <a:pt x="6215" y="961114"/>
                  </a:cubicBezTo>
                  <a:cubicBezTo>
                    <a:pt x="2236" y="957134"/>
                    <a:pt x="0" y="951736"/>
                    <a:pt x="0" y="946108"/>
                  </a:cubicBezTo>
                  <a:lnTo>
                    <a:pt x="0" y="21221"/>
                  </a:lnTo>
                  <a:cubicBezTo>
                    <a:pt x="0" y="15593"/>
                    <a:pt x="2236" y="10195"/>
                    <a:pt x="6215" y="6215"/>
                  </a:cubicBezTo>
                  <a:cubicBezTo>
                    <a:pt x="10195" y="2236"/>
                    <a:pt x="15593" y="0"/>
                    <a:pt x="21221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888867" cy="1024479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3356"/>
                </a:lnSpc>
              </a:pPr>
              <a:r>
                <a:rPr lang="en-US" sz="23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웹 서버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508059" y="8036692"/>
            <a:ext cx="1900390" cy="1221608"/>
            <a:chOff x="0" y="0"/>
            <a:chExt cx="1504822" cy="96732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4822" cy="967329"/>
            </a:xfrm>
            <a:custGeom>
              <a:avLst/>
              <a:gdLst/>
              <a:ahLst/>
              <a:cxnLst/>
              <a:rect l="l" t="t" r="r" b="b"/>
              <a:pathLst>
                <a:path w="1504822" h="967329">
                  <a:moveTo>
                    <a:pt x="40739" y="0"/>
                  </a:moveTo>
                  <a:lnTo>
                    <a:pt x="1464084" y="0"/>
                  </a:lnTo>
                  <a:cubicBezTo>
                    <a:pt x="1486583" y="0"/>
                    <a:pt x="1504822" y="18239"/>
                    <a:pt x="1504822" y="40739"/>
                  </a:cubicBezTo>
                  <a:lnTo>
                    <a:pt x="1504822" y="926591"/>
                  </a:lnTo>
                  <a:cubicBezTo>
                    <a:pt x="1504822" y="949090"/>
                    <a:pt x="1486583" y="967329"/>
                    <a:pt x="1464084" y="967329"/>
                  </a:cubicBezTo>
                  <a:lnTo>
                    <a:pt x="40739" y="967329"/>
                  </a:lnTo>
                  <a:cubicBezTo>
                    <a:pt x="18239" y="967329"/>
                    <a:pt x="0" y="949090"/>
                    <a:pt x="0" y="926591"/>
                  </a:cubicBezTo>
                  <a:lnTo>
                    <a:pt x="0" y="40739"/>
                  </a:lnTo>
                  <a:cubicBezTo>
                    <a:pt x="0" y="18239"/>
                    <a:pt x="18239" y="0"/>
                    <a:pt x="40739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504822" cy="1024479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3356"/>
                </a:lnSpc>
              </a:pPr>
              <a:r>
                <a:rPr lang="en-US" sz="23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디스코드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10875082" y="1470226"/>
            <a:ext cx="0" cy="150527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9" name="Group 29"/>
          <p:cNvGrpSpPr/>
          <p:nvPr/>
        </p:nvGrpSpPr>
        <p:grpSpPr>
          <a:xfrm>
            <a:off x="13678677" y="1470226"/>
            <a:ext cx="907618" cy="653128"/>
            <a:chOff x="0" y="0"/>
            <a:chExt cx="718697" cy="51717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18697" cy="517179"/>
            </a:xfrm>
            <a:custGeom>
              <a:avLst/>
              <a:gdLst/>
              <a:ahLst/>
              <a:cxnLst/>
              <a:rect l="l" t="t" r="r" b="b"/>
              <a:pathLst>
                <a:path w="718697" h="517179">
                  <a:moveTo>
                    <a:pt x="85299" y="0"/>
                  </a:moveTo>
                  <a:lnTo>
                    <a:pt x="633397" y="0"/>
                  </a:lnTo>
                  <a:cubicBezTo>
                    <a:pt x="656020" y="0"/>
                    <a:pt x="677716" y="8987"/>
                    <a:pt x="693713" y="24984"/>
                  </a:cubicBezTo>
                  <a:cubicBezTo>
                    <a:pt x="709710" y="40980"/>
                    <a:pt x="718697" y="62677"/>
                    <a:pt x="718697" y="85299"/>
                  </a:cubicBezTo>
                  <a:lnTo>
                    <a:pt x="718697" y="431880"/>
                  </a:lnTo>
                  <a:cubicBezTo>
                    <a:pt x="718697" y="454502"/>
                    <a:pt x="709710" y="476199"/>
                    <a:pt x="693713" y="492195"/>
                  </a:cubicBezTo>
                  <a:cubicBezTo>
                    <a:pt x="677716" y="508192"/>
                    <a:pt x="656020" y="517179"/>
                    <a:pt x="633397" y="517179"/>
                  </a:cubicBezTo>
                  <a:lnTo>
                    <a:pt x="85299" y="517179"/>
                  </a:lnTo>
                  <a:cubicBezTo>
                    <a:pt x="62677" y="517179"/>
                    <a:pt x="40980" y="508192"/>
                    <a:pt x="24984" y="492195"/>
                  </a:cubicBezTo>
                  <a:cubicBezTo>
                    <a:pt x="8987" y="476199"/>
                    <a:pt x="0" y="454502"/>
                    <a:pt x="0" y="431880"/>
                  </a:cubicBezTo>
                  <a:lnTo>
                    <a:pt x="0" y="85299"/>
                  </a:lnTo>
                  <a:cubicBezTo>
                    <a:pt x="0" y="62677"/>
                    <a:pt x="8987" y="40980"/>
                    <a:pt x="24984" y="24984"/>
                  </a:cubicBezTo>
                  <a:cubicBezTo>
                    <a:pt x="40980" y="8987"/>
                    <a:pt x="62677" y="0"/>
                    <a:pt x="85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18697" cy="564804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2517"/>
                </a:lnSpc>
              </a:pPr>
              <a:r>
                <a:rPr lang="en-US" sz="17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크롤링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H="1">
            <a:off x="8221919" y="4197105"/>
            <a:ext cx="1216162" cy="143839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>
            <a:off x="11661502" y="4197105"/>
            <a:ext cx="568146" cy="149683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triangle" w="lg" len="med"/>
          </a:ln>
        </p:spPr>
      </p:sp>
      <p:grpSp>
        <p:nvGrpSpPr>
          <p:cNvPr id="34" name="Group 34"/>
          <p:cNvGrpSpPr/>
          <p:nvPr/>
        </p:nvGrpSpPr>
        <p:grpSpPr>
          <a:xfrm>
            <a:off x="8467937" y="4306542"/>
            <a:ext cx="3772403" cy="653128"/>
            <a:chOff x="0" y="0"/>
            <a:chExt cx="2987174" cy="51717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987174" cy="517179"/>
            </a:xfrm>
            <a:custGeom>
              <a:avLst/>
              <a:gdLst/>
              <a:ahLst/>
              <a:cxnLst/>
              <a:rect l="l" t="t" r="r" b="b"/>
              <a:pathLst>
                <a:path w="2987174" h="517179">
                  <a:moveTo>
                    <a:pt x="20523" y="0"/>
                  </a:moveTo>
                  <a:lnTo>
                    <a:pt x="2966652" y="0"/>
                  </a:lnTo>
                  <a:cubicBezTo>
                    <a:pt x="2977986" y="0"/>
                    <a:pt x="2987174" y="9188"/>
                    <a:pt x="2987174" y="20523"/>
                  </a:cubicBezTo>
                  <a:lnTo>
                    <a:pt x="2987174" y="496656"/>
                  </a:lnTo>
                  <a:cubicBezTo>
                    <a:pt x="2987174" y="507991"/>
                    <a:pt x="2977986" y="517179"/>
                    <a:pt x="2966652" y="517179"/>
                  </a:cubicBezTo>
                  <a:lnTo>
                    <a:pt x="20523" y="517179"/>
                  </a:lnTo>
                  <a:cubicBezTo>
                    <a:pt x="9188" y="517179"/>
                    <a:pt x="0" y="507991"/>
                    <a:pt x="0" y="496656"/>
                  </a:cubicBezTo>
                  <a:lnTo>
                    <a:pt x="0" y="20523"/>
                  </a:lnTo>
                  <a:cubicBezTo>
                    <a:pt x="0" y="9188"/>
                    <a:pt x="9188" y="0"/>
                    <a:pt x="20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987174" cy="564804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2517"/>
                </a:lnSpc>
              </a:pPr>
              <a:r>
                <a:rPr lang="en-US" sz="17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데이터 송/수신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13419654" y="1470226"/>
            <a:ext cx="2839107" cy="416527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H="1">
            <a:off x="12240340" y="6857108"/>
            <a:ext cx="0" cy="117958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>
            <a:off x="16458254" y="6857108"/>
            <a:ext cx="0" cy="117958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 flipH="1">
            <a:off x="13810024" y="6857108"/>
            <a:ext cx="1676622" cy="117958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triangle" w="lg" len="med"/>
          </a:ln>
        </p:spPr>
      </p:sp>
      <p:grpSp>
        <p:nvGrpSpPr>
          <p:cNvPr id="41" name="Group 41"/>
          <p:cNvGrpSpPr/>
          <p:nvPr/>
        </p:nvGrpSpPr>
        <p:grpSpPr>
          <a:xfrm>
            <a:off x="15116868" y="7120336"/>
            <a:ext cx="2842991" cy="653128"/>
            <a:chOff x="0" y="0"/>
            <a:chExt cx="2251220" cy="51717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251220" cy="517179"/>
            </a:xfrm>
            <a:custGeom>
              <a:avLst/>
              <a:gdLst/>
              <a:ahLst/>
              <a:cxnLst/>
              <a:rect l="l" t="t" r="r" b="b"/>
              <a:pathLst>
                <a:path w="2251220" h="517179">
                  <a:moveTo>
                    <a:pt x="27232" y="0"/>
                  </a:moveTo>
                  <a:lnTo>
                    <a:pt x="2223988" y="0"/>
                  </a:lnTo>
                  <a:cubicBezTo>
                    <a:pt x="2239028" y="0"/>
                    <a:pt x="2251220" y="12192"/>
                    <a:pt x="2251220" y="27232"/>
                  </a:cubicBezTo>
                  <a:lnTo>
                    <a:pt x="2251220" y="489947"/>
                  </a:lnTo>
                  <a:cubicBezTo>
                    <a:pt x="2251220" y="497169"/>
                    <a:pt x="2248351" y="504096"/>
                    <a:pt x="2243244" y="509203"/>
                  </a:cubicBezTo>
                  <a:cubicBezTo>
                    <a:pt x="2238137" y="514310"/>
                    <a:pt x="2231211" y="517179"/>
                    <a:pt x="2223988" y="517179"/>
                  </a:cubicBezTo>
                  <a:lnTo>
                    <a:pt x="27232" y="517179"/>
                  </a:lnTo>
                  <a:cubicBezTo>
                    <a:pt x="20009" y="517179"/>
                    <a:pt x="13083" y="514310"/>
                    <a:pt x="7976" y="509203"/>
                  </a:cubicBezTo>
                  <a:cubicBezTo>
                    <a:pt x="2869" y="504096"/>
                    <a:pt x="0" y="497169"/>
                    <a:pt x="0" y="489947"/>
                  </a:cubicBezTo>
                  <a:lnTo>
                    <a:pt x="0" y="27232"/>
                  </a:lnTo>
                  <a:cubicBezTo>
                    <a:pt x="0" y="20009"/>
                    <a:pt x="2869" y="13083"/>
                    <a:pt x="7976" y="7976"/>
                  </a:cubicBezTo>
                  <a:cubicBezTo>
                    <a:pt x="13083" y="2869"/>
                    <a:pt x="20009" y="0"/>
                    <a:pt x="272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2251220" cy="564804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2517"/>
                </a:lnSpc>
              </a:pPr>
              <a:r>
                <a:rPr lang="en-US" sz="17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유저의 입력 ⇔ 자료 제공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363455" y="7383564"/>
            <a:ext cx="2842991" cy="653128"/>
            <a:chOff x="0" y="0"/>
            <a:chExt cx="2251220" cy="51717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251220" cy="517179"/>
            </a:xfrm>
            <a:custGeom>
              <a:avLst/>
              <a:gdLst/>
              <a:ahLst/>
              <a:cxnLst/>
              <a:rect l="l" t="t" r="r" b="b"/>
              <a:pathLst>
                <a:path w="2251220" h="517179">
                  <a:moveTo>
                    <a:pt x="27232" y="0"/>
                  </a:moveTo>
                  <a:lnTo>
                    <a:pt x="2223988" y="0"/>
                  </a:lnTo>
                  <a:cubicBezTo>
                    <a:pt x="2239028" y="0"/>
                    <a:pt x="2251220" y="12192"/>
                    <a:pt x="2251220" y="27232"/>
                  </a:cubicBezTo>
                  <a:lnTo>
                    <a:pt x="2251220" y="489947"/>
                  </a:lnTo>
                  <a:cubicBezTo>
                    <a:pt x="2251220" y="497169"/>
                    <a:pt x="2248351" y="504096"/>
                    <a:pt x="2243244" y="509203"/>
                  </a:cubicBezTo>
                  <a:cubicBezTo>
                    <a:pt x="2238137" y="514310"/>
                    <a:pt x="2231211" y="517179"/>
                    <a:pt x="2223988" y="517179"/>
                  </a:cubicBezTo>
                  <a:lnTo>
                    <a:pt x="27232" y="517179"/>
                  </a:lnTo>
                  <a:cubicBezTo>
                    <a:pt x="20009" y="517179"/>
                    <a:pt x="13083" y="514310"/>
                    <a:pt x="7976" y="509203"/>
                  </a:cubicBezTo>
                  <a:cubicBezTo>
                    <a:pt x="2869" y="504096"/>
                    <a:pt x="0" y="497169"/>
                    <a:pt x="0" y="489947"/>
                  </a:cubicBezTo>
                  <a:lnTo>
                    <a:pt x="0" y="27232"/>
                  </a:lnTo>
                  <a:cubicBezTo>
                    <a:pt x="0" y="20009"/>
                    <a:pt x="2869" y="13083"/>
                    <a:pt x="7976" y="7976"/>
                  </a:cubicBezTo>
                  <a:cubicBezTo>
                    <a:pt x="13083" y="2869"/>
                    <a:pt x="20009" y="0"/>
                    <a:pt x="272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2251220" cy="564804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2517"/>
                </a:lnSpc>
              </a:pPr>
              <a:r>
                <a:rPr lang="en-US" sz="17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통계, 텍스트 분석 결과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8221919" y="6857108"/>
            <a:ext cx="2555362" cy="117958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12126363" y="7142858"/>
            <a:ext cx="907618" cy="653128"/>
            <a:chOff x="0" y="0"/>
            <a:chExt cx="718697" cy="51717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8697" cy="517179"/>
            </a:xfrm>
            <a:custGeom>
              <a:avLst/>
              <a:gdLst/>
              <a:ahLst/>
              <a:cxnLst/>
              <a:rect l="l" t="t" r="r" b="b"/>
              <a:pathLst>
                <a:path w="718697" h="517179">
                  <a:moveTo>
                    <a:pt x="85299" y="0"/>
                  </a:moveTo>
                  <a:lnTo>
                    <a:pt x="633397" y="0"/>
                  </a:lnTo>
                  <a:cubicBezTo>
                    <a:pt x="656020" y="0"/>
                    <a:pt x="677716" y="8987"/>
                    <a:pt x="693713" y="24984"/>
                  </a:cubicBezTo>
                  <a:cubicBezTo>
                    <a:pt x="709710" y="40980"/>
                    <a:pt x="718697" y="62677"/>
                    <a:pt x="718697" y="85299"/>
                  </a:cubicBezTo>
                  <a:lnTo>
                    <a:pt x="718697" y="431880"/>
                  </a:lnTo>
                  <a:cubicBezTo>
                    <a:pt x="718697" y="454502"/>
                    <a:pt x="709710" y="476199"/>
                    <a:pt x="693713" y="492195"/>
                  </a:cubicBezTo>
                  <a:cubicBezTo>
                    <a:pt x="677716" y="508192"/>
                    <a:pt x="656020" y="517179"/>
                    <a:pt x="633397" y="517179"/>
                  </a:cubicBezTo>
                  <a:lnTo>
                    <a:pt x="85299" y="517179"/>
                  </a:lnTo>
                  <a:cubicBezTo>
                    <a:pt x="62677" y="517179"/>
                    <a:pt x="40980" y="508192"/>
                    <a:pt x="24984" y="492195"/>
                  </a:cubicBezTo>
                  <a:cubicBezTo>
                    <a:pt x="8987" y="476199"/>
                    <a:pt x="0" y="454502"/>
                    <a:pt x="0" y="431880"/>
                  </a:cubicBezTo>
                  <a:lnTo>
                    <a:pt x="0" y="85299"/>
                  </a:lnTo>
                  <a:cubicBezTo>
                    <a:pt x="0" y="62677"/>
                    <a:pt x="8987" y="40980"/>
                    <a:pt x="24984" y="24984"/>
                  </a:cubicBezTo>
                  <a:cubicBezTo>
                    <a:pt x="40980" y="8987"/>
                    <a:pt x="62677" y="0"/>
                    <a:pt x="85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718697" cy="564804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2517"/>
                </a:lnSpc>
              </a:pPr>
              <a:r>
                <a:rPr lang="en-US" sz="17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경고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>
            <a:off x="13085817" y="6857108"/>
            <a:ext cx="2729179" cy="117958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2" name="Group 52"/>
          <p:cNvGrpSpPr/>
          <p:nvPr/>
        </p:nvGrpSpPr>
        <p:grpSpPr>
          <a:xfrm>
            <a:off x="9962404" y="1470226"/>
            <a:ext cx="907618" cy="653128"/>
            <a:chOff x="0" y="0"/>
            <a:chExt cx="718697" cy="51717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18697" cy="517179"/>
            </a:xfrm>
            <a:custGeom>
              <a:avLst/>
              <a:gdLst/>
              <a:ahLst/>
              <a:cxnLst/>
              <a:rect l="l" t="t" r="r" b="b"/>
              <a:pathLst>
                <a:path w="718697" h="517179">
                  <a:moveTo>
                    <a:pt x="85299" y="0"/>
                  </a:moveTo>
                  <a:lnTo>
                    <a:pt x="633397" y="0"/>
                  </a:lnTo>
                  <a:cubicBezTo>
                    <a:pt x="656020" y="0"/>
                    <a:pt x="677716" y="8987"/>
                    <a:pt x="693713" y="24984"/>
                  </a:cubicBezTo>
                  <a:cubicBezTo>
                    <a:pt x="709710" y="40980"/>
                    <a:pt x="718697" y="62677"/>
                    <a:pt x="718697" y="85299"/>
                  </a:cubicBezTo>
                  <a:lnTo>
                    <a:pt x="718697" y="431880"/>
                  </a:lnTo>
                  <a:cubicBezTo>
                    <a:pt x="718697" y="454502"/>
                    <a:pt x="709710" y="476199"/>
                    <a:pt x="693713" y="492195"/>
                  </a:cubicBezTo>
                  <a:cubicBezTo>
                    <a:pt x="677716" y="508192"/>
                    <a:pt x="656020" y="517179"/>
                    <a:pt x="633397" y="517179"/>
                  </a:cubicBezTo>
                  <a:lnTo>
                    <a:pt x="85299" y="517179"/>
                  </a:lnTo>
                  <a:cubicBezTo>
                    <a:pt x="62677" y="517179"/>
                    <a:pt x="40980" y="508192"/>
                    <a:pt x="24984" y="492195"/>
                  </a:cubicBezTo>
                  <a:cubicBezTo>
                    <a:pt x="8987" y="476199"/>
                    <a:pt x="0" y="454502"/>
                    <a:pt x="0" y="431880"/>
                  </a:cubicBezTo>
                  <a:lnTo>
                    <a:pt x="0" y="85299"/>
                  </a:lnTo>
                  <a:cubicBezTo>
                    <a:pt x="0" y="62677"/>
                    <a:pt x="8987" y="40980"/>
                    <a:pt x="24984" y="24984"/>
                  </a:cubicBezTo>
                  <a:cubicBezTo>
                    <a:pt x="40980" y="8987"/>
                    <a:pt x="62677" y="0"/>
                    <a:pt x="85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718697" cy="564804"/>
            </a:xfrm>
            <a:prstGeom prst="rect">
              <a:avLst/>
            </a:prstGeom>
          </p:spPr>
          <p:txBody>
            <a:bodyPr lIns="28513" tIns="28513" rIns="28513" bIns="28513" rtlCol="0" anchor="ctr"/>
            <a:lstStyle/>
            <a:p>
              <a:pPr algn="ctr">
                <a:lnSpc>
                  <a:spcPts val="2517"/>
                </a:lnSpc>
              </a:pPr>
              <a:r>
                <a:rPr lang="en-US" sz="1797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크롤링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7111" y="2427271"/>
            <a:ext cx="1697136" cy="5610366"/>
          </a:xfrm>
          <a:custGeom>
            <a:avLst/>
            <a:gdLst/>
            <a:ahLst/>
            <a:cxnLst/>
            <a:rect l="l" t="t" r="r" b="b"/>
            <a:pathLst>
              <a:path w="1697136" h="5610366">
                <a:moveTo>
                  <a:pt x="0" y="0"/>
                </a:moveTo>
                <a:lnTo>
                  <a:pt x="1697136" y="0"/>
                </a:lnTo>
                <a:lnTo>
                  <a:pt x="1697136" y="5610366"/>
                </a:lnTo>
                <a:lnTo>
                  <a:pt x="0" y="561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70212" y="2427271"/>
            <a:ext cx="4754785" cy="5610366"/>
          </a:xfrm>
          <a:custGeom>
            <a:avLst/>
            <a:gdLst/>
            <a:ahLst/>
            <a:cxnLst/>
            <a:rect l="l" t="t" r="r" b="b"/>
            <a:pathLst>
              <a:path w="4754785" h="5610366">
                <a:moveTo>
                  <a:pt x="0" y="0"/>
                </a:moveTo>
                <a:lnTo>
                  <a:pt x="4754785" y="0"/>
                </a:lnTo>
                <a:lnTo>
                  <a:pt x="4754785" y="5610366"/>
                </a:lnTo>
                <a:lnTo>
                  <a:pt x="0" y="5610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2281603"/>
            <a:ext cx="6748299" cy="3846530"/>
          </a:xfrm>
          <a:custGeom>
            <a:avLst/>
            <a:gdLst/>
            <a:ahLst/>
            <a:cxnLst/>
            <a:rect l="l" t="t" r="r" b="b"/>
            <a:pathLst>
              <a:path w="6748299" h="3846530">
                <a:moveTo>
                  <a:pt x="0" y="0"/>
                </a:moveTo>
                <a:lnTo>
                  <a:pt x="6748299" y="0"/>
                </a:lnTo>
                <a:lnTo>
                  <a:pt x="6748299" y="3846530"/>
                </a:lnTo>
                <a:lnTo>
                  <a:pt x="0" y="3846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78352" y="5232454"/>
            <a:ext cx="5816416" cy="3046348"/>
          </a:xfrm>
          <a:custGeom>
            <a:avLst/>
            <a:gdLst/>
            <a:ahLst/>
            <a:cxnLst/>
            <a:rect l="l" t="t" r="r" b="b"/>
            <a:pathLst>
              <a:path w="5816416" h="3046348">
                <a:moveTo>
                  <a:pt x="0" y="0"/>
                </a:moveTo>
                <a:lnTo>
                  <a:pt x="5816415" y="0"/>
                </a:lnTo>
                <a:lnTo>
                  <a:pt x="5816415" y="3046348"/>
                </a:lnTo>
                <a:lnTo>
                  <a:pt x="0" y="3046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8582" y="1214902"/>
            <a:ext cx="4164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5852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6938" y="8313862"/>
            <a:ext cx="242545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2000" b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 정보 검색 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5103" y="8313862"/>
            <a:ext cx="3156622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2000" b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 랜섬웨어 공격 알림 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39629" y="8313862"/>
            <a:ext cx="213096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2000" b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시각화 자료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A0A3-E076-0B25-1024-C30DDEC8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2B6F1A-38E8-938A-AC98-40343602CA73}"/>
              </a:ext>
            </a:extLst>
          </p:cNvPr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CF22A7-CA4B-1219-61DD-DAE8E8AF8B33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DA5A6E3-B4B9-9116-672E-EB6276ACA04F}"/>
                </a:ext>
              </a:extLst>
            </p:cNvPr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67782F-0FDA-EEB5-88B2-A735F78BCD8F}"/>
              </a:ext>
            </a:extLst>
          </p:cNvPr>
          <p:cNvSpPr txBox="1"/>
          <p:nvPr/>
        </p:nvSpPr>
        <p:spPr>
          <a:xfrm>
            <a:off x="788582" y="1214902"/>
            <a:ext cx="4164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DB6E16F-E2F4-CBF8-1E54-68688C06D83C}"/>
              </a:ext>
            </a:extLst>
          </p:cNvPr>
          <p:cNvSpPr txBox="1"/>
          <p:nvPr/>
        </p:nvSpPr>
        <p:spPr>
          <a:xfrm>
            <a:off x="788581" y="636182"/>
            <a:ext cx="55852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B2C48DB-65FB-247F-E695-360A95796AB1}"/>
              </a:ext>
            </a:extLst>
          </p:cNvPr>
          <p:cNvSpPr txBox="1"/>
          <p:nvPr/>
        </p:nvSpPr>
        <p:spPr>
          <a:xfrm>
            <a:off x="7240804" y="8123771"/>
            <a:ext cx="3806388" cy="374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시기별 피해자 수</a:t>
            </a:r>
            <a:endParaRPr lang="en-US" sz="2000" b="1" dirty="0">
              <a:solidFill>
                <a:srgbClr val="000000">
                  <a:alpha val="60000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8F5194-50DA-51D8-1F00-366410DD5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988" y="2163229"/>
            <a:ext cx="12039600" cy="56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1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26B99-61B5-D468-9019-3A31BF12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F055A9E-B8DD-A9C7-C2D9-AACB1DCF7ED3}"/>
              </a:ext>
            </a:extLst>
          </p:cNvPr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D5F6396-654B-DBED-4FCF-54FFA20321D8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2F1C88-2B46-8CB7-A70C-6E6D2B229FFD}"/>
                </a:ext>
              </a:extLst>
            </p:cNvPr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C528144-8BCB-373B-99AA-6CE1A0A63E23}"/>
              </a:ext>
            </a:extLst>
          </p:cNvPr>
          <p:cNvSpPr txBox="1"/>
          <p:nvPr/>
        </p:nvSpPr>
        <p:spPr>
          <a:xfrm>
            <a:off x="788582" y="1214902"/>
            <a:ext cx="4164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12E07FF-4F6B-D562-23BE-CB5EBBC2794E}"/>
              </a:ext>
            </a:extLst>
          </p:cNvPr>
          <p:cNvSpPr txBox="1"/>
          <p:nvPr/>
        </p:nvSpPr>
        <p:spPr>
          <a:xfrm>
            <a:off x="788581" y="636182"/>
            <a:ext cx="55852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EC258A1-AB16-E335-DC8B-373679D93B54}"/>
              </a:ext>
            </a:extLst>
          </p:cNvPr>
          <p:cNvSpPr txBox="1"/>
          <p:nvPr/>
        </p:nvSpPr>
        <p:spPr>
          <a:xfrm>
            <a:off x="1987493" y="7439993"/>
            <a:ext cx="5459819" cy="374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발견일 기준 요일별 피해자 수</a:t>
            </a:r>
            <a:endParaRPr lang="en-US" sz="2000" b="1" dirty="0">
              <a:solidFill>
                <a:srgbClr val="000000">
                  <a:alpha val="60000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A3BC24-A3B5-C26C-BCEA-5AD0461F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05100"/>
            <a:ext cx="7453606" cy="4378792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1056CC82-2875-6A4F-6BB8-EE8B8D1E64A2}"/>
              </a:ext>
            </a:extLst>
          </p:cNvPr>
          <p:cNvSpPr txBox="1"/>
          <p:nvPr/>
        </p:nvSpPr>
        <p:spPr>
          <a:xfrm>
            <a:off x="10045272" y="7388202"/>
            <a:ext cx="5459819" cy="374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top10</a:t>
            </a:r>
            <a:r>
              <a:rPr lang="ko-KR" altLang="en-US" sz="20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공격자 그룹의 요일별 공격 횟수 </a:t>
            </a:r>
            <a:endParaRPr lang="en-US" altLang="ko-KR" sz="2000" b="1" dirty="0">
              <a:solidFill>
                <a:srgbClr val="000000">
                  <a:alpha val="60000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3CE2916-80B1-76D5-DFC8-5160D3775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2068706"/>
            <a:ext cx="8254004" cy="52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6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934</Words>
  <Application>Microsoft Office PowerPoint</Application>
  <PresentationFormat>사용자 지정</PresentationFormat>
  <Paragraphs>169</Paragraphs>
  <Slides>15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Source Han Sans KR</vt:lpstr>
      <vt:lpstr>210 옥탑방</vt:lpstr>
      <vt:lpstr>Source Han Sans KR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정신안창려 프로젝트 발표자료</dc:title>
  <cp:lastModifiedBy>PC</cp:lastModifiedBy>
  <cp:revision>12</cp:revision>
  <dcterms:created xsi:type="dcterms:W3CDTF">2006-08-16T00:00:00Z</dcterms:created>
  <dcterms:modified xsi:type="dcterms:W3CDTF">2025-06-04T12:11:04Z</dcterms:modified>
  <dc:identifier>DAGpSlQVcWA</dc:identifier>
</cp:coreProperties>
</file>